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16"/>
  </p:notes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294" r:id="rId15"/>
  </p:sldIdLst>
  <p:sldSz cx="6858000" cy="51435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707" autoAdjust="0"/>
  </p:normalViewPr>
  <p:slideViewPr>
    <p:cSldViewPr snapToGrid="0">
      <p:cViewPr>
        <p:scale>
          <a:sx n="123" d="100"/>
          <a:sy n="123" d="100"/>
        </p:scale>
        <p:origin x="-954" y="-4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48A8A-5633-4675-8A98-4B972C0E5BE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8F85C-4653-421B-A20D-D39E3D524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259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8F85C-4653-421B-A20D-D39E3D524C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81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6351"/>
            <a:ext cx="6877353" cy="5156201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1803400"/>
            <a:ext cx="4370039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3038126"/>
            <a:ext cx="4370039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E789-482D-4A7B-AF4F-48B49D2744B6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6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52800"/>
            <a:ext cx="4760786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43BA-02A5-4A00-9181-7AABE93325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9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457200"/>
            <a:ext cx="4554137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2724150"/>
            <a:ext cx="406485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52800"/>
            <a:ext cx="4760786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EBF-336D-4A90-A257-D69B34E8FD72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592784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164917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84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48991"/>
            <a:ext cx="4760786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4104-32AB-40E5-8162-2301463E9E8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5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457200"/>
            <a:ext cx="4554137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3009900"/>
            <a:ext cx="4760787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4E7C-FD57-42DF-8D30-03F2D144B7C7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592784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164917"/>
            <a:ext cx="342989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13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457200"/>
            <a:ext cx="4756099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3009900"/>
            <a:ext cx="4760787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4309-DC7C-4699-B56A-60E5B0D83E67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D3A-A87C-4A5C-9A06-8C9862EB7193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71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457201"/>
            <a:ext cx="734109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457201"/>
            <a:ext cx="3896270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A6DF-25D5-46FC-8C72-658161C19E54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7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EAD7-9FE9-4588-8480-BC1B72C0D258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8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25651"/>
            <a:ext cx="4760786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395586"/>
            <a:ext cx="4760786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6819-F1CB-437C-81B5-0FD068F140AB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5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6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0442"/>
            <a:ext cx="2316082" cy="291057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1620443"/>
            <a:ext cx="2316083" cy="291058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F29E-99E2-41BA-855D-C136F7A8AF8B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3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5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20737"/>
            <a:ext cx="231800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052935"/>
            <a:ext cx="2318004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1620737"/>
            <a:ext cx="231800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2052935"/>
            <a:ext cx="2318004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387B-A3C7-4C30-B5A6-B0C135F92F01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4760786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B8E8-CD07-4037-AA66-59DDEC9FC33F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CDEC-7934-4A5C-A3D2-59133C4AC83F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4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23953"/>
            <a:ext cx="2092637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386194"/>
            <a:ext cx="2539528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82802"/>
            <a:ext cx="2092637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176C-0529-477B-AE3D-30FD8F9D49BC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0450"/>
            <a:ext cx="4760786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457200"/>
            <a:ext cx="4760786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25504"/>
            <a:ext cx="4760786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02BB-FF64-4356-B8DF-F1B6C07A44FA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2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6351"/>
            <a:ext cx="6877354" cy="5156201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60785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20443"/>
            <a:ext cx="4760786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4531023"/>
            <a:ext cx="5130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A1EE-E069-4D80-B349-606C708B5D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531023"/>
            <a:ext cx="34672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4531023"/>
            <a:ext cx="38447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1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079" y="2695072"/>
            <a:ext cx="6560665" cy="1245873"/>
          </a:xfrm>
        </p:spPr>
        <p:txBody>
          <a:bodyPr/>
          <a:lstStyle/>
          <a:p>
            <a:pPr algn="ctr"/>
            <a:r>
              <a:rPr lang="ru-RU" sz="2700" dirty="0">
                <a:solidFill>
                  <a:srgbClr val="000000"/>
                </a:solidFill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сведений о доходах, расходах, об имуществе и обязательствах имущественного характера: первичная оценка и детальный анализ</a:t>
            </a:r>
            <a:r>
              <a:rPr lang="ru-RU" sz="2700" b="1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40" y="0"/>
            <a:ext cx="4979194" cy="17287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4626" y="483520"/>
            <a:ext cx="3932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latin typeface="Segoe UI Light" panose="020B0502040204020203" pitchFamily="34" charset="0"/>
              </a:rPr>
              <a:t>ДЕПАРТАМЕНТ ПРОТИВОДЕЙСТВИЯ </a:t>
            </a:r>
          </a:p>
          <a:p>
            <a:r>
              <a:rPr lang="ru-RU" sz="1500" b="1" dirty="0">
                <a:latin typeface="Segoe UI Light" panose="020B0502040204020203" pitchFamily="34" charset="0"/>
              </a:rPr>
              <a:t>КОРРУПЦИИ СВЕРДЛОВСКОЙ ОБЛАСТИ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73666" y="477416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800" dirty="0">
                <a:solidFill>
                  <a:srgbClr val="0070C0"/>
                </a:solidFill>
                <a:latin typeface="Bookman Old Style" panose="020506040505050202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92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54" y="356756"/>
            <a:ext cx="5541402" cy="464982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5 «Сведения о ценных бумагах»</a:t>
            </a:r>
            <a:b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Анализ содержащихся сведений в подразделах 5.1 и 5.2 справки позволит выявить конфликт интересов в случаях, если супруг (супруга), несовершеннолетние дети лица владеют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., акциями организаций, в отношении которых лицом принимались какие-либо решения, в том числе при осуществлении контрольно-надзорных функций.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В случае выявления факта отчуждения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и долей участия в коммерческих организациях, получения дивидендов или дохода от операций с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соответствующая информация подлежит отражению в разделе 1 справки. При отчуждении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и долей участия в коммерческих организациях на безвозмездной основе должен быть заполнен раздел 7 справки.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В случае приобретения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., долей участия в коммерческих организациях целесообразно уточнить стоимость их приобретения и, как следствие, необходимость заполнения раздела 2 справки.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В случае, если в отчетном периоде совершены сделки с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., то </a:t>
            </a:r>
            <a:r>
              <a:rPr lang="ru-RU" sz="1400" b="1" u="sng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любые приобретения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ц.б</a:t>
            </a: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 и долей участия в коммерческих организациях автоматически (по совокупности) подлежат декларированию в разделе 2 справки.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10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880" y="356756"/>
            <a:ext cx="5507025" cy="464982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6 «Сведения об обязательствах имущественного характера»</a:t>
            </a:r>
            <a:b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В случае если достоверно известно об объектах недвижимого имущества, которые на постоянной основе используются лицом, супругой (супругом), несовершеннолетними детьми, и такие объекты не отражены в данном подразделе, то необходимо запросить соответствующие пояснения.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При анализе информации о кредиторе (должнике) и гарантиях и поручительствах необходимо удостовериться в отсутствии конфликта интересов.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При наличии кредитных договоров необходимо обращать внимание на отражение сведений в разделе 4 справки об имеющихся счетах, которые открыты при заключении кредитных договоров.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Посредством сопоставления представленных справок со справками за предыдущие отчетные периоды выявляется сумма сокращения финансовых обязательств за отчетный год в сравнении с доходами, указанными в разделе 1 представленных справок. В случае наличия сомнений в объективности представленных сведений необходимо запросить пояснения, в том числе в отношении источника погашения обязательств.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11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27" y="103276"/>
            <a:ext cx="5527652" cy="3482501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5. В случае если лицо, супруга (супруг) выступают в качестве кредиторов необходимо сумму предоставленных средств сопоставить с доходами, полученными за отчетный период. В случае наличия сомнений в объективности представленных сведений необходимо запросить пояснения.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6. В случае если лицу, супруге (супругу) выданы кредиты на значительную сумму на беспроцентной основе или по заведомо низкой ставке, отличающейся от обычных условий кредитования, необходимо изучить данную ситуацию и при необходимости запросить соответствующие пояснения.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7. При наличии кредита или займа, сумма которых значительно превышает годовой доход лица, супруги (супруга), необходимо проверить в разделе 3.1 справки наличие соответствующего вновь приобретенного имущества или наличие в разделе 6.2 справки информации о финансовом обязательстве со стороны застройщика.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12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503" y="0"/>
            <a:ext cx="5513902" cy="464982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</a:t>
            </a:r>
            <a:b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случае если в отношении объекта имущества, ранее находившегося в собственности, осуществлена безвозмездная сделка, такая информация должна быть указана в разделе 7 справки.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Информация, указанная в данном разделе, сопоставляется с иными разделами справки за текущий и предыдущие периоды на предмет согласованности отображения соответствующих сведений.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13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96852" y="2082069"/>
            <a:ext cx="6447501" cy="99060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800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99" y="1175584"/>
            <a:ext cx="6715101" cy="354086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 приеме справки оценивается: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своевременность представления сведений.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соответствие представленной справки версии СПО «Справки БК» </a:t>
            </a:r>
            <a:r>
              <a:rPr lang="ru-RU" sz="2000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(актуальная версия 2.5.2 от 28.12.2022)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;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правильность указания отчетного периода и отчетной даты, даты представления сведений, наличие подписи;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4) полнота заполнения соответствующих разделов справки.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2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70505"/>
            <a:ext cx="6807199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Первичная оценка справки о доходах, расходах, об имуществе и обязательствах имущественного характера за отчетный период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1" y="1047355"/>
            <a:ext cx="6807199" cy="369659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Титульный лист</a:t>
            </a: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соответствие ФИО (полностью, без сокращений), даты рождения, </a:t>
            </a: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серии</a:t>
            </a: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номера, даты выдачи и наименования органа, выдавшего паспорт, имеющейся актуальной информации, хранящейся в личном деле лица </a:t>
            </a: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</a:t>
            </a: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состоянию на дату представления справки);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соответствие адреса места регистрации лица, его супруги (супруга), несовершеннолетних детей с имеющейся актуальной информации, хранящейся в личном деле лица (по состоянию на дату представления справки);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согласованность информации о месте регистрации (фактического проживания) со сведениями, указанными в подразделах 3.1 или 6.1 справки.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3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6755"/>
            <a:ext cx="6807199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Детальный анализ справки о доходах, расходах, об имуществе и обязательствах имущественного характера за отчетный период</a:t>
            </a:r>
            <a:endParaRPr lang="ru-RU" sz="20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29" y="3124896"/>
            <a:ext cx="7686118" cy="214981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целях выявления фактов возникновения конфликта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интересов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нарушения иных положений законодательства Российской Федерации о противодействии коррупции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отдельное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внимание необходимо уделять анализу сведений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месте работы супруги (супруга) служащего (работника).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4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194" y="199735"/>
            <a:ext cx="7774989" cy="2372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 анализе сведений о соблюдении служащими </a:t>
            </a:r>
            <a:endParaRPr lang="ru-RU" sz="20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работниками) требований о предотвращении или </a:t>
            </a:r>
            <a:endParaRPr lang="ru-RU" sz="20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урегулировании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конфликта интересов подлежат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изучению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предмет наличия признаков личной заинтересованности </a:t>
            </a:r>
            <a:endParaRPr lang="ru-RU" sz="2000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данные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регистрации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таких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лиц по месту жительства (месту пребывания)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или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фактическом пользовании недвижимым имуществом с иными гражданами (при наличии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таких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сведений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уполномоченном подразделении (у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должностного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лица)).</a:t>
            </a:r>
          </a:p>
        </p:txBody>
      </p:sp>
    </p:spTree>
    <p:extLst>
      <p:ext uri="{BB962C8B-B14F-4D97-AF65-F5344CB8AC3E}">
        <p14:creationId xmlns:p14="http://schemas.microsoft.com/office/powerpoint/2010/main" val="37021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52" y="0"/>
            <a:ext cx="6022665" cy="464982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1 «Сведения о доходах»</a:t>
            </a:r>
            <a:b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</a:t>
            </a: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случае указания в данном разделе справки дохода от иной оплачиваемой работы, необходимо установить наличие соответствующего уведомления о такой работе. 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Сведения о доходах от вкладов в банках и иных кредитных организациях (строка 4) сопоставляются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разделом 4 справки,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также справок за предыдущие периоды.</a:t>
            </a:r>
            <a:b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Сведения о доходах, полученных от ценных бумаг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долей участия в коммерческих организациях (строка 5), должны соотноситься со сведениями, указанными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разделе 5 справки,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также справок за предыдущие периоды.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5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51" y="387890"/>
            <a:ext cx="6448926" cy="436772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Указанные в данном разделе иные доходы (строка 6) сверяются </a:t>
            </a: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соответствующими сведениями других разделов справки, а также справками за предшествующие периоды. Так, например: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сведения о доходах, полученных от сдачи в аренду недвижимого имущества, должны соответствовать сведениям о недвижимом имуществе, отражаемым в подразделе 3.1 справки;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сведения о доходах, полученных от сдачи в аренду транспортного средства, должны соответствовать сведениям о транспортных средствах, отражаемым в подразделе 3.2 справки;</a:t>
            </a:r>
            <a:b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сведения о доходах в виде денежных средств в результате наследования и (или) дарения. Указанные средства могут быть отражены в разделе 4 справки. При этом уточняется факт получения в порядке наследования недвижимого и иного имущества.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6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76" y="321013"/>
            <a:ext cx="6462677" cy="464982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2 «Сведения о расходах»</a:t>
            </a:r>
            <a:b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доход, полученный от продажи или сдачи в аренду недвижимого имущества, транспортных средств, который должен подтверждаться соответствующими правоустанавливающими документами (договорами), а также найти свое отражение в разделе 1, подразделах 3.1 и 3.2 справки (в случае, если такие сведения подлежат отражению в соответствующем подразделе);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денежные средства, полученные от физических лиц, в результате наследования, дарения, которые могут быть подтверждены соответствующими документами и указаны в разделе 1 справки;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денежные средства, полученные вследствие возникновения срочного обязательства финансового характера (заем, кредит), подтверждаются договором займа, кредитным договором, сведения о которых могут быть отражены в разделе 4 и (или) подразделе 6.2 справки в случае, если подраздел 6.2. подлежит заполнению;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4) личные накопления семьи за предыдущие годы;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5) доход, полученный в результате владения ценными бумагами, акциями, (долями участия, паями в уставных (складочных) капиталах организаций), сведения о владении которыми сверяются со сведениями раздела 1 и раздела 5 справки.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7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6756"/>
            <a:ext cx="6710183" cy="464982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3 «Сведения об имуществе»</a:t>
            </a:r>
            <a:br>
              <a:rPr lang="ru-RU" sz="14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При сопоставлении справки за отчетный период с ранее представленными справками выявлен факт появления нового объекта недвижимого имущества, транспортного средства, стоимость которого превышает общий доход лица, супруги (супруга) за три последних года, предшествующих отчетному периоду. При этом сведения о таком объекте не указаны в разделе 2 «Сведения о расходах» справки.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В справке за отчетный период лица, супруги (супруга), несовершеннолетних детей не отражены объекты недвижимости, транспортные средства, ранее принадлежавшие указанным лицам на праве собственности, и доходы от продажи объектов недвижимости и транспортных средств не указаны в разделе 1 «Сведения о доходах» справки и отсутствуют сведения в разделе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 справки.</a:t>
            </a:r>
            <a:b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В справке за отчетный период указан новый объект недвижимого имущества. При этом реквизиты документа, являющегося законным основанием для возникновения права собственности, указывают на то, что имущество было приобретено в один из периодов, предшествующих отчетному.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8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28" y="102374"/>
            <a:ext cx="6517678" cy="464982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Раздел 4 «Сведения о счетах в банках и иных кредитных организациях»</a:t>
            </a:r>
            <a:b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В представленной справке за отчетный период указан банковский счет, открытый ранее отчетного периода. При этом в справках за предыдущие отчетные периоды данный счет не фигурирует. В этой связи, возможна ситуация умышленного сокрытия данного счета ранее </a:t>
            </a: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целью осуществления денежных операций и не отражения их в справке.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Сумма остатка на счете на конец отчетного периоды многократно превышает заработную плату лица, супруги (супруга), несовершеннолетних детей. В этой связи может быть рассмотрена возможность запроса пояснений, касающихся основания получения указанной суммы.</a:t>
            </a:r>
            <a:b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В представленной справке указан депозитный счет со значительным остатком. При этом в строке 4 раздела 1 справки отсутствуют сведения о доходе от вклада в банке или иной кредитной организации. В этой связи необходимо учитывать, что по истечению временного периода, определяемого банком или иной кредитной организацией, осуществляется выплата процентов по вкладу.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88496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rgbClr val="0070C0"/>
                </a:solidFill>
                <a:latin typeface="Bookman Old Style" panose="02050604050505020204" pitchFamily="18" charset="0"/>
              </a:rPr>
              <a:pPr/>
              <a:t>9</a:t>
            </a:fld>
            <a:endParaRPr lang="en-US" sz="18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3542</TotalTime>
  <Words>273</Words>
  <Application>Microsoft Office PowerPoint</Application>
  <PresentationFormat>Произвольный</PresentationFormat>
  <Paragraphs>39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Анализ сведений о доходах, расходах, об имуществе и обязательствах имущественного характера: первичная оценка и детальный анализ </vt:lpstr>
      <vt:lpstr>При приеме справки оценивается: 1) своевременность представления сведений. 2) соответствие представленной справки версии СПО «Справки БК» (актуальная версия 2.5.2 от 28.12.2022); 3) правильность указания отчетного периода и отчетной даты, даты представления сведений, наличие подписи; 4) полнота заполнения соответствующих разделов справки.</vt:lpstr>
      <vt:lpstr>Титульный лист 1) соответствие ФИО (полностью, без сокращений), даты рождения, серии, номера, даты выдачи и наименования органа, выдавшего паспорт, имеющейся актуальной информации, хранящейся в личном деле лица (по состоянию на дату представления справки); 2) соответствие адреса места регистрации лица, его супруги (супруга), несовершеннолетних детей с имеющейся актуальной информации, хранящейся в личном деле лица (по состоянию на дату представления справки); 3) согласованность информации о месте регистрации (фактического проживания) со сведениями, указанными в подразделах 3.1 или 6.1 справки.</vt:lpstr>
      <vt:lpstr>В целях выявления фактов возникновения конфликта  интересов и нарушения иных положений законодательства Российской Федерации о противодействии коррупции  отдельное внимание необходимо уделять анализу сведений  о месте работы супруги (супруга) служащего (работника).</vt:lpstr>
      <vt:lpstr>Раздел 1 «Сведения о доходах» 1) В случае указания в данном разделе справки дохода от иной оплачиваемой работы, необходимо установить наличие соответствующего уведомления о такой работе.  2) Сведения о доходах от вкладов в банках и иных кредитных организациях (строка 4) сопоставляются  с разделом 4 справки, а также справок за предыдущие периоды. 3) Сведения о доходах, полученных от ценных бумаг  и долей участия в коммерческих организациях (строка 5), должны соотноситься со сведениями, указанными в разделе 5 справки, а также справок за предыдущие периоды.</vt:lpstr>
      <vt:lpstr>Указанные в данном разделе иные доходы (строка 6) сверяются  с соответствующими сведениями других разделов справки, а также справками за предшествующие периоды. Так, например: 1) сведения о доходах, полученных от сдачи в аренду недвижимого имущества, должны соответствовать сведениям о недвижимом имуществе, отражаемым в подразделе 3.1 справки; 2) сведения о доходах, полученных от сдачи в аренду транспортного средства, должны соответствовать сведениям о транспортных средствах, отражаемым в подразделе 3.2 справки; 3) сведения о доходах в виде денежных средств в результате наследования и (или) дарения. Указанные средства могут быть отражены в разделе 4 справки. При этом уточняется факт получения в порядке наследования недвижимого и иного имущества.</vt:lpstr>
      <vt:lpstr>Раздел 2 «Сведения о расходах» 1) доход, полученный от продажи или сдачи в аренду недвижимого имущества, транспортных средств, который должен подтверждаться соответствующими правоустанавливающими документами (договорами), а также найти свое отражение в разделе 1, подразделах 3.1 и 3.2 справки (в случае, если такие сведения подлежат отражению в соответствующем подразделе); 2) денежные средства, полученные от физических лиц, в результате наследования, дарения, которые могут быть подтверждены соответствующими документами и указаны в разделе 1 справки; 3) денежные средства, полученные вследствие возникновения срочного обязательства финансового характера (заем, кредит), подтверждаются договором займа, кредитным договором, сведения о которых могут быть отражены в разделе 4 и (или) подразделе 6.2 справки в случае, если подраздел 6.2. подлежит заполнению; 4) личные накопления семьи за предыдущие годы; 5) доход, полученный в результате владения ценными бумагами, акциями, (долями участия, паями в уставных (складочных) капиталах организаций), сведения о владении которыми сверяются со сведениями раздела 1 и раздела 5 справки.</vt:lpstr>
      <vt:lpstr>Раздел 3 «Сведения об имуществе» 1) При сопоставлении справки за отчетный период с ранее представленными справками выявлен факт появления нового объекта недвижимого имущества, транспортного средства, стоимость которого превышает общий доход лица, супруги (супруга) за три последних года, предшествующих отчетному периоду. При этом сведения о таком объекте не указаны в разделе 2 «Сведения о расходах» справки. 2) В справке за отчетный период лица, супруги (супруга), несовершеннолетних детей не отражены объекты недвижимости, транспортные средства, ранее принадлежавшие указанным лицам на праве собственности, и доходы от продажи объектов недвижимости и транспортных средств не указаны в разделе 1 «Сведения о доходах» справки и отсутствуют сведения в разделе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 справки. 3) В справке за отчетный период указан новый объект недвижимого имущества. При этом реквизиты документа, являющегося законным основанием для возникновения права собственности, указывают на то, что имущество было приобретено в один из периодов, предшествующих отчетному.</vt:lpstr>
      <vt:lpstr>Раздел 4 «Сведения о счетах в банках и иных кредитных организациях» 1) В представленной справке за отчетный период указан банковский счет, открытый ранее отчетного периода. При этом в справках за предыдущие отчетные периоды данный счет не фигурирует. В этой связи, возможна ситуация умышленного сокрытия данного счета ранее  с целью осуществления денежных операций и не отражения их в справке. 2) Сумма остатка на счете на конец отчетного периоды многократно превышает заработную плату лица, супруги (супруга), несовершеннолетних детей. В этой связи может быть рассмотрена возможность запроса пояснений, касающихся основания получения указанной суммы. 3) В представленной справке указан депозитный счет со значительным остатком. При этом в строке 4 раздела 1 справки отсутствуют сведения о доходе от вклада в банке или иной кредитной организации. В этой связи необходимо учитывать, что по истечению временного периода, определяемого банком или иной кредитной организацией, осуществляется выплата процентов по вкладу.</vt:lpstr>
      <vt:lpstr>Раздел 5 «Сведения о ценных бумагах» 1. Анализ содержащихся сведений в подразделах 5.1 и 5.2 справки позволит выявить конфликт интересов в случаях, если супруг (супруга), несовершеннолетние дети лица владеют ц.б., акциями организаций, в отношении которых лицом принимались какие-либо решения, в том числе при осуществлении контрольно-надзорных функций. 2. В случае выявления факта отчуждения ц.б. и долей участия в коммерческих организациях, получения дивидендов или дохода от операций с ц.б. соответствующая информация подлежит отражению в разделе 1 справки. При отчуждении ц.б. и долей участия в коммерческих организациях на безвозмездной основе должен быть заполнен раздел 7 справки. 3. В случае приобретения ц.б., долей участия в коммерческих организациях целесообразно уточнить стоимость их приобретения и, как следствие, необходимость заполнения раздела 2 справки. 4. В случае, если в отчетном периоде совершены сделки с ц.б., то любые приобретения ц.б. и долей участия в коммерческих организациях автоматически (по совокупности) подлежат декларированию в разделе 2 справки.</vt:lpstr>
      <vt:lpstr>Раздел 6 «Сведения об обязательствах имущественного характера» 1. В случае если достоверно известно об объектах недвижимого имущества, которые на постоянной основе используются лицом, супругой (супругом), несовершеннолетними детьми, и такие объекты не отражены в данном подразделе, то необходимо запросить соответствующие пояснения. 2. При анализе информации о кредиторе (должнике) и гарантиях и поручительствах необходимо удостовериться в отсутствии конфликта интересов. 3. При наличии кредитных договоров необходимо обращать внимание на отражение сведений в разделе 4 справки об имеющихся счетах, которые открыты при заключении кредитных договоров. 4. Посредством сопоставления представленных справок со справками за предыдущие отчетные периоды выявляется сумма сокращения финансовых обязательств за отчетный год в сравнении с доходами, указанными в разделе 1 представленных справок. В случае наличия сомнений в объективности представленных сведений необходимо запросить пояснения, в том числе в отношении источника погашения обязательств.  </vt:lpstr>
      <vt:lpstr>5. В случае если лицо, супруга (супруг) выступают в качестве кредиторов необходимо сумму предоставленных средств сопоставить с доходами, полученными за отчетный период. В случае наличия сомнений в объективности представленных сведений необходимо запросить пояснения. 6. В случае если лицу, супруге (супругу) выданы кредиты на значительную сумму на беспроцентной основе или по заведомо низкой ставке, отличающейся от обычных условий кредитования, необходимо изучить данную ситуацию и при необходимости запросить соответствующие пояснения. 7. При наличии кредита или займа, сумма которых значительно превышает годовой доход лица, супруги (супруга), необходимо проверить в разделе 3.1 справки наличие соответствующего вновь приобретенного имущества или наличие в разделе 6.2 справки информации о финансовом обязательстве со стороны застройщика.  </vt:lpstr>
      <vt:lpstr>Раздел 7 «Сведения о недвижимом имуществе, транспортных средствах и ценных бумагах, отчужденных в течение отчетного периода в результате безвозмездной сделки»  В случае если в отношении объекта имущества, ранее находившегося в собственности, осуществлена безвозмездная сделка, такая информация должна быть указана в разделе 7 справки.  Информация, указанная в данном разделе, сопоставляется с иными разделами справки за текущий и предыдущие периоды на предмет согласованности отображения соответствующих сведений.  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заполнении справки о доходах, расходах, об имуществе и обязательствах имущественного характера с использованием специального программного обеспечения «Справки БК»: пошаговая инструкция</dc:title>
  <dc:creator>Титов Максим Леонидович</dc:creator>
  <cp:lastModifiedBy>Yurist</cp:lastModifiedBy>
  <cp:revision>156</cp:revision>
  <cp:lastPrinted>2023-02-06T10:52:02Z</cp:lastPrinted>
  <dcterms:created xsi:type="dcterms:W3CDTF">2019-08-07T11:51:42Z</dcterms:created>
  <dcterms:modified xsi:type="dcterms:W3CDTF">2023-02-14T11:43:24Z</dcterms:modified>
</cp:coreProperties>
</file>